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3" r:id="rId2"/>
    <p:sldId id="351" r:id="rId3"/>
    <p:sldId id="346" r:id="rId4"/>
    <p:sldId id="352" r:id="rId5"/>
    <p:sldId id="347" r:id="rId6"/>
    <p:sldId id="348" r:id="rId7"/>
    <p:sldId id="349" r:id="rId8"/>
    <p:sldId id="350" r:id="rId9"/>
  </p:sldIdLst>
  <p:sldSz cx="9144000" cy="5143500" type="screen16x9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46AF"/>
    <a:srgbClr val="734DDD"/>
    <a:srgbClr val="C992FC"/>
    <a:srgbClr val="9DC3E6"/>
    <a:srgbClr val="42D2E1"/>
    <a:srgbClr val="E9EDF4"/>
    <a:srgbClr val="7C6FC1"/>
    <a:srgbClr val="556BFA"/>
    <a:srgbClr val="C0504D"/>
    <a:srgbClr val="FC7C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6461" autoAdjust="0"/>
  </p:normalViewPr>
  <p:slideViewPr>
    <p:cSldViewPr>
      <p:cViewPr varScale="1">
        <p:scale>
          <a:sx n="169" d="100"/>
          <a:sy n="169" d="100"/>
        </p:scale>
        <p:origin x="372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6FD6F-3E4A-42CB-B134-693DFDD50027}" type="datetimeFigureOut">
              <a:rPr lang="ru-RU" smtClean="0"/>
              <a:t>10.06.2025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73556-C8FB-4BA4-BD62-1719C33EA34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828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DFB30-C11D-456D-BF0F-44D44C21805D}" type="datetimeFigureOut">
              <a:rPr lang="ru-RU" smtClean="0"/>
              <a:t>10.06.2025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E4631-2F4A-4E84-A609-EFA769FC7D4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764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E4631-2F4A-4E84-A609-EFA769FC7D4D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705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E4631-2F4A-4E84-A609-EFA769FC7D4D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872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E4631-2F4A-4E84-A609-EFA769FC7D4D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2246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E4631-2F4A-4E84-A609-EFA769FC7D4D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0463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E4631-2F4A-4E84-A609-EFA769FC7D4D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5516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E4631-2F4A-4E84-A609-EFA769FC7D4D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6739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3E4631-2F4A-4E84-A609-EFA769FC7D4D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0222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37522-AF43-458B-93E7-76B47CF03857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9A46B-6F29-4AE5-9785-2260C3435E53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3947A-6CA2-4528-84C0-9BD94B06F0DF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EB736-7ECD-464E-97ED-00EA71B8FC10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C93E6-7E23-4CA3-91B5-7013C82EFE71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2943-713C-4C14-83B9-DB8982E70215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51E93-758C-42EF-99A5-9A3308DD54DA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C65D5-7BCF-450D-94E0-505F453BFF9D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97472-AC7C-4DD1-B814-CF801FADA11F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B08CD-2183-4B38-9388-1FD9EFDC8175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C05AA-E0A2-405F-8EBA-8DB076BD4BE1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E9DBA-331F-4661-9D1D-9C0E3FBF1E54}" type="datetime1">
              <a:rPr lang="ru-RU" smtClean="0"/>
              <a:t>10.06.2025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23478"/>
            <a:ext cx="1222644" cy="612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436096" y="1275606"/>
            <a:ext cx="33843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312">
              <a:lnSpc>
                <a:spcPct val="110000"/>
              </a:lnSpc>
            </a:pPr>
            <a:r>
              <a:rPr lang="ru-RU" b="1" dirty="0">
                <a:solidFill>
                  <a:srgbClr val="3846A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Номер </a:t>
            </a:r>
            <a:r>
              <a:rPr lang="ru-RU" b="1" dirty="0" smtClean="0">
                <a:solidFill>
                  <a:srgbClr val="3846A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заявки</a:t>
            </a:r>
          </a:p>
          <a:p>
            <a:pPr marL="87312">
              <a:lnSpc>
                <a:spcPct val="110000"/>
              </a:lnSpc>
            </a:pPr>
            <a:endParaRPr lang="ru-RU" b="1" dirty="0">
              <a:solidFill>
                <a:srgbClr val="3846AF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7312">
              <a:lnSpc>
                <a:spcPct val="110000"/>
              </a:lnSpc>
            </a:pPr>
            <a:endParaRPr lang="ru-RU" b="1" dirty="0" smtClean="0">
              <a:solidFill>
                <a:srgbClr val="3846AF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7312">
              <a:lnSpc>
                <a:spcPct val="110000"/>
              </a:lnSpc>
            </a:pPr>
            <a:r>
              <a:rPr lang="ru-RU" b="1" dirty="0" smtClean="0">
                <a:solidFill>
                  <a:srgbClr val="3846A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Наименование проекта</a:t>
            </a:r>
            <a:endParaRPr lang="ru-RU" b="1" dirty="0">
              <a:solidFill>
                <a:srgbClr val="3846AF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7312">
              <a:lnSpc>
                <a:spcPct val="110000"/>
              </a:lnSpc>
            </a:pPr>
            <a:endParaRPr lang="ru-RU" b="1" dirty="0" smtClean="0">
              <a:solidFill>
                <a:srgbClr val="3846AF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7312">
              <a:lnSpc>
                <a:spcPct val="110000"/>
              </a:lnSpc>
            </a:pPr>
            <a:endParaRPr lang="ru-RU" b="1" dirty="0">
              <a:solidFill>
                <a:srgbClr val="3846AF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7312">
              <a:lnSpc>
                <a:spcPct val="110000"/>
              </a:lnSpc>
            </a:pPr>
            <a:r>
              <a:rPr lang="ru-RU" b="1" dirty="0" smtClean="0">
                <a:solidFill>
                  <a:srgbClr val="3846A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заявителя</a:t>
            </a:r>
          </a:p>
          <a:p>
            <a:pPr marL="87312">
              <a:lnSpc>
                <a:spcPct val="110000"/>
              </a:lnSpc>
            </a:pPr>
            <a:endParaRPr lang="ru-RU" b="1" dirty="0">
              <a:solidFill>
                <a:srgbClr val="3846AF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7312">
              <a:lnSpc>
                <a:spcPct val="110000"/>
              </a:lnSpc>
            </a:pPr>
            <a:r>
              <a:rPr lang="ru-RU" b="1" dirty="0" smtClean="0">
                <a:solidFill>
                  <a:srgbClr val="3846A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Тематическое направление (Н1-Н6)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51007">
            <a:off x="3855600" y="1698524"/>
            <a:ext cx="1116349" cy="167174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4244511" cy="514350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71961">
            <a:off x="5070508" y="1279356"/>
            <a:ext cx="497757" cy="4680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71961">
            <a:off x="5070506" y="2172008"/>
            <a:ext cx="497757" cy="4680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71961">
            <a:off x="5068278" y="3078739"/>
            <a:ext cx="497757" cy="468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71961">
            <a:off x="5068279" y="3799636"/>
            <a:ext cx="497757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74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93" y="360492"/>
            <a:ext cx="2346226" cy="4788000"/>
          </a:xfrm>
          <a:prstGeom prst="rect">
            <a:avLst/>
          </a:prstGeom>
        </p:spPr>
      </p:pic>
      <p:sp>
        <p:nvSpPr>
          <p:cNvPr id="6" name="bg object 46"/>
          <p:cNvSpPr/>
          <p:nvPr/>
        </p:nvSpPr>
        <p:spPr>
          <a:xfrm>
            <a:off x="0" y="0"/>
            <a:ext cx="9144000" cy="618789"/>
          </a:xfrm>
          <a:custGeom>
            <a:avLst/>
            <a:gdLst/>
            <a:ahLst/>
            <a:cxnLst/>
            <a:rect l="l" t="t" r="r" b="b"/>
            <a:pathLst>
              <a:path w="20104100" h="1341120">
                <a:moveTo>
                  <a:pt x="20104099" y="0"/>
                </a:moveTo>
                <a:lnTo>
                  <a:pt x="0" y="0"/>
                </a:lnTo>
                <a:lnTo>
                  <a:pt x="0" y="1340608"/>
                </a:lnTo>
                <a:lnTo>
                  <a:pt x="20104099" y="13406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3846AF"/>
          </a:solidFill>
        </p:spPr>
        <p:txBody>
          <a:bodyPr wrap="square" lIns="0" tIns="0" rIns="0" bIns="0" rtlCol="0"/>
          <a:lstStyle/>
          <a:p>
            <a:endParaRPr sz="1350" dirty="0">
              <a:solidFill>
                <a:prstClr val="black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206" y="5572"/>
            <a:ext cx="1196760" cy="6807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A6FFE1B-8AF4-61BB-55F6-179DEE6888D7}"/>
              </a:ext>
            </a:extLst>
          </p:cNvPr>
          <p:cNvSpPr txBox="1"/>
          <p:nvPr/>
        </p:nvSpPr>
        <p:spPr bwMode="auto">
          <a:xfrm>
            <a:off x="320045" y="195675"/>
            <a:ext cx="641219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>
              <a:defRPr sz="2133" b="1">
                <a:solidFill>
                  <a:srgbClr val="3B74AF"/>
                </a:solidFill>
                <a:latin typeface="DIN Pro Bold" panose="020B0604020202020204" charset="0"/>
                <a:ea typeface="Tahoma"/>
                <a:cs typeface="DIN Pro Bold" panose="020B0604020202020204" charset="0"/>
              </a:defRPr>
            </a:lvl1pPr>
          </a:lstStyle>
          <a:p>
            <a:r>
              <a:rPr lang="ru-RU" sz="1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ПРОБЛЕМАТИКА</a:t>
            </a:r>
            <a:endParaRPr lang="ru-RU" sz="18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4890194"/>
            <a:ext cx="21336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</a:rPr>
              <a:t>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707654"/>
            <a:ext cx="58326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Необходимо сформулировать суть проблемы в техническом, экономическом значении и/или с точки зрения </a:t>
            </a:r>
            <a:r>
              <a:rPr lang="ru-RU" dirty="0" err="1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импортозамещения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 smtClean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70000"/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кого есть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проблема?</a:t>
            </a:r>
          </a:p>
          <a:p>
            <a:pPr marL="285750" indent="-285750">
              <a:buSzPct val="70000"/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есть признаки, что она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существует?</a:t>
            </a:r>
          </a:p>
          <a:p>
            <a:pPr marL="285750" indent="-285750">
              <a:buSzPct val="70000"/>
              <a:buFont typeface="Wingdings" panose="05000000000000000000" pitchFamily="2" charset="2"/>
              <a:buChar char="§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будет, если ее не решать, какие возникнут потери?</a:t>
            </a:r>
          </a:p>
          <a:p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Дать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оценку значимости проблемы для страны.</a:t>
            </a: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7278"/>
            <a:ext cx="3816424" cy="64435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12946" y="987574"/>
            <a:ext cx="340913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должно быть на слайде</a:t>
            </a:r>
          </a:p>
        </p:txBody>
      </p:sp>
    </p:spTree>
    <p:extLst>
      <p:ext uri="{BB962C8B-B14F-4D97-AF65-F5344CB8AC3E}">
        <p14:creationId xmlns:p14="http://schemas.microsoft.com/office/powerpoint/2010/main" val="383163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93" y="360492"/>
            <a:ext cx="2346226" cy="4788000"/>
          </a:xfrm>
          <a:prstGeom prst="rect">
            <a:avLst/>
          </a:prstGeom>
        </p:spPr>
      </p:pic>
      <p:sp>
        <p:nvSpPr>
          <p:cNvPr id="6" name="bg object 46"/>
          <p:cNvSpPr/>
          <p:nvPr/>
        </p:nvSpPr>
        <p:spPr>
          <a:xfrm>
            <a:off x="0" y="0"/>
            <a:ext cx="9144000" cy="618789"/>
          </a:xfrm>
          <a:custGeom>
            <a:avLst/>
            <a:gdLst/>
            <a:ahLst/>
            <a:cxnLst/>
            <a:rect l="l" t="t" r="r" b="b"/>
            <a:pathLst>
              <a:path w="20104100" h="1341120">
                <a:moveTo>
                  <a:pt x="20104099" y="0"/>
                </a:moveTo>
                <a:lnTo>
                  <a:pt x="0" y="0"/>
                </a:lnTo>
                <a:lnTo>
                  <a:pt x="0" y="1340608"/>
                </a:lnTo>
                <a:lnTo>
                  <a:pt x="20104099" y="13406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3846AF"/>
          </a:solidFill>
        </p:spPr>
        <p:txBody>
          <a:bodyPr wrap="square" lIns="0" tIns="0" rIns="0" bIns="0" rtlCol="0"/>
          <a:lstStyle/>
          <a:p>
            <a:endParaRPr sz="1350" dirty="0">
              <a:solidFill>
                <a:prstClr val="black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206" y="5572"/>
            <a:ext cx="1196760" cy="6807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A6FFE1B-8AF4-61BB-55F6-179DEE6888D7}"/>
              </a:ext>
            </a:extLst>
          </p:cNvPr>
          <p:cNvSpPr txBox="1"/>
          <p:nvPr/>
        </p:nvSpPr>
        <p:spPr bwMode="auto">
          <a:xfrm>
            <a:off x="320045" y="195675"/>
            <a:ext cx="641219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>
              <a:defRPr sz="2133" b="1">
                <a:solidFill>
                  <a:srgbClr val="3B74AF"/>
                </a:solidFill>
                <a:latin typeface="DIN Pro Bold" panose="020B0604020202020204" charset="0"/>
                <a:ea typeface="Tahoma"/>
                <a:cs typeface="DIN Pro Bold" panose="020B0604020202020204" charset="0"/>
              </a:defRPr>
            </a:lvl1pPr>
          </a:lstStyle>
          <a:p>
            <a:r>
              <a:rPr lang="ru-RU" sz="1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ПРЕДЛАГАЕМОЕ РЕШЕНИЕ</a:t>
            </a:r>
            <a:endParaRPr lang="ru-RU" sz="18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4890194"/>
            <a:ext cx="21336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</a:rPr>
              <a:t>3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091" y="1677111"/>
            <a:ext cx="620813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Техническое решение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(чаще всего правильно описать этот пункт помогает ответ на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«Что именно вы сможете продавать по итогам проекта?»), </a:t>
            </a:r>
            <a:r>
              <a:rPr lang="ru-RU" dirty="0" err="1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инновационность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Научно-техническая новизна решения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7278"/>
            <a:ext cx="3816424" cy="64435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12946" y="987574"/>
            <a:ext cx="340913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должно быть на слайде</a:t>
            </a:r>
          </a:p>
        </p:txBody>
      </p:sp>
    </p:spTree>
    <p:extLst>
      <p:ext uri="{BB962C8B-B14F-4D97-AF65-F5344CB8AC3E}">
        <p14:creationId xmlns:p14="http://schemas.microsoft.com/office/powerpoint/2010/main" val="267926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93" y="360492"/>
            <a:ext cx="2346226" cy="4788000"/>
          </a:xfrm>
          <a:prstGeom prst="rect">
            <a:avLst/>
          </a:prstGeom>
        </p:spPr>
      </p:pic>
      <p:sp>
        <p:nvSpPr>
          <p:cNvPr id="6" name="bg object 46"/>
          <p:cNvSpPr/>
          <p:nvPr/>
        </p:nvSpPr>
        <p:spPr>
          <a:xfrm>
            <a:off x="0" y="0"/>
            <a:ext cx="9144000" cy="618789"/>
          </a:xfrm>
          <a:custGeom>
            <a:avLst/>
            <a:gdLst/>
            <a:ahLst/>
            <a:cxnLst/>
            <a:rect l="l" t="t" r="r" b="b"/>
            <a:pathLst>
              <a:path w="20104100" h="1341120">
                <a:moveTo>
                  <a:pt x="20104099" y="0"/>
                </a:moveTo>
                <a:lnTo>
                  <a:pt x="0" y="0"/>
                </a:lnTo>
                <a:lnTo>
                  <a:pt x="0" y="1340608"/>
                </a:lnTo>
                <a:lnTo>
                  <a:pt x="20104099" y="13406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3846AF"/>
          </a:solidFill>
        </p:spPr>
        <p:txBody>
          <a:bodyPr wrap="square" lIns="0" tIns="0" rIns="0" bIns="0" rtlCol="0"/>
          <a:lstStyle/>
          <a:p>
            <a:endParaRPr sz="1350" dirty="0">
              <a:solidFill>
                <a:prstClr val="black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206" y="5572"/>
            <a:ext cx="1196760" cy="6807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A6FFE1B-8AF4-61BB-55F6-179DEE6888D7}"/>
              </a:ext>
            </a:extLst>
          </p:cNvPr>
          <p:cNvSpPr txBox="1"/>
          <p:nvPr/>
        </p:nvSpPr>
        <p:spPr bwMode="auto">
          <a:xfrm>
            <a:off x="320045" y="195675"/>
            <a:ext cx="641219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>
              <a:defRPr sz="2133" b="1">
                <a:solidFill>
                  <a:srgbClr val="3B74AF"/>
                </a:solidFill>
                <a:latin typeface="DIN Pro Bold" panose="020B0604020202020204" charset="0"/>
                <a:ea typeface="Tahoma"/>
                <a:cs typeface="DIN Pro Bold" panose="020B0604020202020204" charset="0"/>
              </a:defRPr>
            </a:lvl1pPr>
          </a:lstStyle>
          <a:p>
            <a:r>
              <a:rPr lang="ru-RU" sz="1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ОБОСНОВАНИЕ ДОСТИЖИМОСТИ РЕЗУЛЬТАТА</a:t>
            </a:r>
            <a:endParaRPr lang="ru-RU" sz="18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4890194"/>
            <a:ext cx="21336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</a:rPr>
              <a:t>4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091" y="1677111"/>
            <a:ext cx="62081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доступа к оборудованию и технологиям, другим ресурсам, необходимым для реализации проекта.</a:t>
            </a: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Имеющийся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задел (в том числе научно-технический) для реализации проекта.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Интеллектуальная собственность (при наличии).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7278"/>
            <a:ext cx="3816424" cy="64435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12946" y="987574"/>
            <a:ext cx="340913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должно быть на слайде</a:t>
            </a:r>
          </a:p>
        </p:txBody>
      </p:sp>
    </p:spTree>
    <p:extLst>
      <p:ext uri="{BB962C8B-B14F-4D97-AF65-F5344CB8AC3E}">
        <p14:creationId xmlns:p14="http://schemas.microsoft.com/office/powerpoint/2010/main" val="15580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93" y="360492"/>
            <a:ext cx="2346226" cy="4788000"/>
          </a:xfrm>
          <a:prstGeom prst="rect">
            <a:avLst/>
          </a:prstGeom>
        </p:spPr>
      </p:pic>
      <p:sp>
        <p:nvSpPr>
          <p:cNvPr id="6" name="bg object 46"/>
          <p:cNvSpPr/>
          <p:nvPr/>
        </p:nvSpPr>
        <p:spPr>
          <a:xfrm>
            <a:off x="0" y="0"/>
            <a:ext cx="9144000" cy="618789"/>
          </a:xfrm>
          <a:custGeom>
            <a:avLst/>
            <a:gdLst/>
            <a:ahLst/>
            <a:cxnLst/>
            <a:rect l="l" t="t" r="r" b="b"/>
            <a:pathLst>
              <a:path w="20104100" h="1341120">
                <a:moveTo>
                  <a:pt x="20104099" y="0"/>
                </a:moveTo>
                <a:lnTo>
                  <a:pt x="0" y="0"/>
                </a:lnTo>
                <a:lnTo>
                  <a:pt x="0" y="1340608"/>
                </a:lnTo>
                <a:lnTo>
                  <a:pt x="20104099" y="13406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3846AF"/>
          </a:solidFill>
        </p:spPr>
        <p:txBody>
          <a:bodyPr wrap="square" lIns="0" tIns="0" rIns="0" bIns="0" rtlCol="0"/>
          <a:lstStyle/>
          <a:p>
            <a:endParaRPr sz="1350" dirty="0">
              <a:solidFill>
                <a:prstClr val="black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206" y="5572"/>
            <a:ext cx="1196760" cy="6807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A6FFE1B-8AF4-61BB-55F6-179DEE6888D7}"/>
              </a:ext>
            </a:extLst>
          </p:cNvPr>
          <p:cNvSpPr txBox="1"/>
          <p:nvPr/>
        </p:nvSpPr>
        <p:spPr bwMode="auto">
          <a:xfrm>
            <a:off x="320045" y="195675"/>
            <a:ext cx="641219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>
              <a:defRPr sz="2133" b="1">
                <a:solidFill>
                  <a:srgbClr val="3B74AF"/>
                </a:solidFill>
                <a:latin typeface="DIN Pro Bold" panose="020B0604020202020204" charset="0"/>
                <a:ea typeface="Tahoma"/>
                <a:cs typeface="DIN Pro Bold" panose="020B0604020202020204" charset="0"/>
              </a:defRPr>
            </a:lvl1pPr>
          </a:lstStyle>
          <a:p>
            <a:r>
              <a:rPr lang="ru-RU" sz="1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СРАВНЕНИЕ С АНАЛОГАМИ</a:t>
            </a:r>
            <a:endParaRPr lang="ru-RU" sz="18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4890194"/>
            <a:ext cx="21336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</a:rPr>
              <a:t>5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77111"/>
            <a:ext cx="62081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Существующие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аналоги (если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есть,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прямые и косвенные). </a:t>
            </a: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Tx/>
              <a:buAutoNum type="arabicPeriod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Сравнительные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преимущества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предлагаемого продукта с технической и экономической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стороны (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рекомендуется представлять данные о сравнении с конкурентами </a:t>
            </a:r>
            <a:r>
              <a:rPr lang="ru-RU" b="1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табличном виде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параметрами и характеристиками).</a:t>
            </a:r>
          </a:p>
          <a:p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7278"/>
            <a:ext cx="3816424" cy="64435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12946" y="987574"/>
            <a:ext cx="340913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должно быть на слайде</a:t>
            </a:r>
          </a:p>
        </p:txBody>
      </p:sp>
    </p:spTree>
    <p:extLst>
      <p:ext uri="{BB962C8B-B14F-4D97-AF65-F5344CB8AC3E}">
        <p14:creationId xmlns:p14="http://schemas.microsoft.com/office/powerpoint/2010/main" val="301467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93" y="360492"/>
            <a:ext cx="2346226" cy="4788000"/>
          </a:xfrm>
          <a:prstGeom prst="rect">
            <a:avLst/>
          </a:prstGeom>
        </p:spPr>
      </p:pic>
      <p:sp>
        <p:nvSpPr>
          <p:cNvPr id="6" name="bg object 46"/>
          <p:cNvSpPr/>
          <p:nvPr/>
        </p:nvSpPr>
        <p:spPr>
          <a:xfrm>
            <a:off x="0" y="0"/>
            <a:ext cx="9144000" cy="618789"/>
          </a:xfrm>
          <a:custGeom>
            <a:avLst/>
            <a:gdLst/>
            <a:ahLst/>
            <a:cxnLst/>
            <a:rect l="l" t="t" r="r" b="b"/>
            <a:pathLst>
              <a:path w="20104100" h="1341120">
                <a:moveTo>
                  <a:pt x="20104099" y="0"/>
                </a:moveTo>
                <a:lnTo>
                  <a:pt x="0" y="0"/>
                </a:lnTo>
                <a:lnTo>
                  <a:pt x="0" y="1340608"/>
                </a:lnTo>
                <a:lnTo>
                  <a:pt x="20104099" y="13406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3846AF"/>
          </a:solidFill>
        </p:spPr>
        <p:txBody>
          <a:bodyPr wrap="square" lIns="0" tIns="0" rIns="0" bIns="0" rtlCol="0"/>
          <a:lstStyle/>
          <a:p>
            <a:endParaRPr sz="1350" dirty="0">
              <a:solidFill>
                <a:prstClr val="black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206" y="5572"/>
            <a:ext cx="1196760" cy="6807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A6FFE1B-8AF4-61BB-55F6-179DEE6888D7}"/>
              </a:ext>
            </a:extLst>
          </p:cNvPr>
          <p:cNvSpPr txBox="1"/>
          <p:nvPr/>
        </p:nvSpPr>
        <p:spPr bwMode="auto">
          <a:xfrm>
            <a:off x="320045" y="195675"/>
            <a:ext cx="641219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>
              <a:defRPr sz="2133" b="1">
                <a:solidFill>
                  <a:srgbClr val="3B74AF"/>
                </a:solidFill>
                <a:latin typeface="DIN Pro Bold" panose="020B0604020202020204" charset="0"/>
                <a:ea typeface="Tahoma"/>
                <a:cs typeface="DIN Pro Bold" panose="020B0604020202020204" charset="0"/>
              </a:defRPr>
            </a:lvl1pPr>
          </a:lstStyle>
          <a:p>
            <a:r>
              <a:rPr lang="ru-RU" sz="1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ПЕРСПЕКТИВЫ КОММЕРЦИАЛИЗАЦИИ</a:t>
            </a:r>
            <a:endParaRPr lang="ru-RU" sz="18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4890194"/>
            <a:ext cx="21336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</a:rPr>
              <a:t>6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77111"/>
            <a:ext cx="59766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Оценка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спроса на продукт в натуральных единицах и в денежном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выражении:</a:t>
            </a:r>
          </a:p>
          <a:p>
            <a:pPr marL="285750" indent="-285750">
              <a:buSzPct val="70000"/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портрет потребителя</a:t>
            </a:r>
          </a:p>
          <a:p>
            <a:pPr marL="285750" indent="-285750">
              <a:buSzPct val="70000"/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предполагаемая себестоимость</a:t>
            </a:r>
          </a:p>
          <a:p>
            <a:pPr marL="285750" indent="-285750">
              <a:buSzPct val="70000"/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предполагаемая цена</a:t>
            </a:r>
          </a:p>
          <a:p>
            <a:pPr marL="285750" indent="-285750">
              <a:buSzPct val="70000"/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предполагаемая оценка объема рынка  </a:t>
            </a:r>
          </a:p>
          <a:p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Варианты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получения дохода от продукта (производство и продажа готовых изделий, подписка на ПО, роялти и т.д.).</a:t>
            </a: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7278"/>
            <a:ext cx="3816424" cy="64435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12946" y="987574"/>
            <a:ext cx="340913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должно быть на слайде</a:t>
            </a:r>
          </a:p>
        </p:txBody>
      </p:sp>
    </p:spTree>
    <p:extLst>
      <p:ext uri="{BB962C8B-B14F-4D97-AF65-F5344CB8AC3E}">
        <p14:creationId xmlns:p14="http://schemas.microsoft.com/office/powerpoint/2010/main" val="113106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93" y="360492"/>
            <a:ext cx="2346226" cy="4788000"/>
          </a:xfrm>
          <a:prstGeom prst="rect">
            <a:avLst/>
          </a:prstGeom>
        </p:spPr>
      </p:pic>
      <p:sp>
        <p:nvSpPr>
          <p:cNvPr id="6" name="bg object 46"/>
          <p:cNvSpPr/>
          <p:nvPr/>
        </p:nvSpPr>
        <p:spPr>
          <a:xfrm>
            <a:off x="0" y="0"/>
            <a:ext cx="9144000" cy="618789"/>
          </a:xfrm>
          <a:custGeom>
            <a:avLst/>
            <a:gdLst/>
            <a:ahLst/>
            <a:cxnLst/>
            <a:rect l="l" t="t" r="r" b="b"/>
            <a:pathLst>
              <a:path w="20104100" h="1341120">
                <a:moveTo>
                  <a:pt x="20104099" y="0"/>
                </a:moveTo>
                <a:lnTo>
                  <a:pt x="0" y="0"/>
                </a:lnTo>
                <a:lnTo>
                  <a:pt x="0" y="1340608"/>
                </a:lnTo>
                <a:lnTo>
                  <a:pt x="20104099" y="13406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3846AF"/>
          </a:solidFill>
        </p:spPr>
        <p:txBody>
          <a:bodyPr wrap="square" lIns="0" tIns="0" rIns="0" bIns="0" rtlCol="0"/>
          <a:lstStyle/>
          <a:p>
            <a:endParaRPr sz="1350" dirty="0">
              <a:solidFill>
                <a:prstClr val="black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206" y="5572"/>
            <a:ext cx="1196760" cy="6807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A6FFE1B-8AF4-61BB-55F6-179DEE6888D7}"/>
              </a:ext>
            </a:extLst>
          </p:cNvPr>
          <p:cNvSpPr txBox="1"/>
          <p:nvPr/>
        </p:nvSpPr>
        <p:spPr bwMode="auto">
          <a:xfrm>
            <a:off x="320045" y="195675"/>
            <a:ext cx="641219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>
              <a:defRPr sz="2133" b="1">
                <a:solidFill>
                  <a:srgbClr val="3B74AF"/>
                </a:solidFill>
                <a:latin typeface="DIN Pro Bold" panose="020B0604020202020204" charset="0"/>
                <a:ea typeface="Tahoma"/>
                <a:cs typeface="DIN Pro Bold" panose="020B0604020202020204" charset="0"/>
              </a:defRPr>
            </a:lvl1pPr>
          </a:lstStyle>
          <a:p>
            <a:r>
              <a:rPr lang="ru-RU" sz="1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ПЛАН РЕАЛИЗАЦИИ ПРОЕКТА</a:t>
            </a:r>
            <a:endParaRPr lang="ru-RU" sz="18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4890194"/>
            <a:ext cx="21336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</a:rPr>
              <a:t>7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6708" y="1677111"/>
            <a:ext cx="622151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Перечень ключевых технических задач, которые необходимо решить в течение 12 месяцев с разбивкой по кварталам. </a:t>
            </a: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Планируемые затраты на реализацию проекта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FontTx/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Планы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защиту интеллектуальной собственности.</a:t>
            </a:r>
          </a:p>
          <a:p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7278"/>
            <a:ext cx="3816424" cy="64435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12946" y="987574"/>
            <a:ext cx="340913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должно быть на слайде</a:t>
            </a:r>
          </a:p>
        </p:txBody>
      </p:sp>
    </p:spTree>
    <p:extLst>
      <p:ext uri="{BB962C8B-B14F-4D97-AF65-F5344CB8AC3E}">
        <p14:creationId xmlns:p14="http://schemas.microsoft.com/office/powerpoint/2010/main" val="220695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093" y="360492"/>
            <a:ext cx="2346226" cy="4788000"/>
          </a:xfrm>
          <a:prstGeom prst="rect">
            <a:avLst/>
          </a:prstGeom>
        </p:spPr>
      </p:pic>
      <p:sp>
        <p:nvSpPr>
          <p:cNvPr id="6" name="bg object 46"/>
          <p:cNvSpPr/>
          <p:nvPr/>
        </p:nvSpPr>
        <p:spPr>
          <a:xfrm>
            <a:off x="0" y="0"/>
            <a:ext cx="9144000" cy="618789"/>
          </a:xfrm>
          <a:custGeom>
            <a:avLst/>
            <a:gdLst/>
            <a:ahLst/>
            <a:cxnLst/>
            <a:rect l="l" t="t" r="r" b="b"/>
            <a:pathLst>
              <a:path w="20104100" h="1341120">
                <a:moveTo>
                  <a:pt x="20104099" y="0"/>
                </a:moveTo>
                <a:lnTo>
                  <a:pt x="0" y="0"/>
                </a:lnTo>
                <a:lnTo>
                  <a:pt x="0" y="1340608"/>
                </a:lnTo>
                <a:lnTo>
                  <a:pt x="20104099" y="1340608"/>
                </a:lnTo>
                <a:lnTo>
                  <a:pt x="20104099" y="0"/>
                </a:lnTo>
                <a:close/>
              </a:path>
            </a:pathLst>
          </a:custGeom>
          <a:solidFill>
            <a:srgbClr val="3846AF"/>
          </a:solidFill>
        </p:spPr>
        <p:txBody>
          <a:bodyPr wrap="square" lIns="0" tIns="0" rIns="0" bIns="0" rtlCol="0"/>
          <a:lstStyle/>
          <a:p>
            <a:endParaRPr sz="1350" dirty="0">
              <a:solidFill>
                <a:prstClr val="black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206" y="5572"/>
            <a:ext cx="1196760" cy="6807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A6FFE1B-8AF4-61BB-55F6-179DEE6888D7}"/>
              </a:ext>
            </a:extLst>
          </p:cNvPr>
          <p:cNvSpPr txBox="1"/>
          <p:nvPr/>
        </p:nvSpPr>
        <p:spPr bwMode="auto">
          <a:xfrm>
            <a:off x="320045" y="195675"/>
            <a:ext cx="641219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ru-RU"/>
            </a:defPPr>
            <a:lvl1pPr>
              <a:defRPr sz="2133" b="1">
                <a:solidFill>
                  <a:srgbClr val="3B74AF"/>
                </a:solidFill>
                <a:latin typeface="DIN Pro Bold" panose="020B0604020202020204" charset="0"/>
                <a:ea typeface="Tahoma"/>
                <a:cs typeface="DIN Pro Bold" panose="020B0604020202020204" charset="0"/>
              </a:defRPr>
            </a:lvl1pPr>
          </a:lstStyle>
          <a:p>
            <a:r>
              <a:rPr lang="ru-RU" sz="1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КВАЛИФИКАЦИЯ ЗАЯВИТЕЛЯ</a:t>
            </a:r>
            <a:endParaRPr lang="ru-RU" sz="1800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74904" y="4890194"/>
            <a:ext cx="21336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chemeClr val="bg1"/>
                </a:solidFill>
              </a:rPr>
              <a:t>8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77111"/>
            <a:ext cx="63367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Образование/ученая степень/должность и место работы.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Опыт 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реализации технологических или инновационных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проектов схожей тематики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buFontTx/>
              <a:buAutoNum type="arabicPeriod"/>
            </a:pP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Указать команду проекта (если есть).</a:t>
            </a: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прав или авторства при регистрации РИД со схожей тематикой.</a:t>
            </a:r>
            <a:endParaRPr lang="en-US" dirty="0" smtClean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Партнеры</a:t>
            </a:r>
            <a:r>
              <a:rPr lang="ru-RU" dirty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заинтересованные </a:t>
            </a:r>
            <a:r>
              <a:rPr lang="ru-RU" dirty="0" smtClean="0">
                <a:solidFill>
                  <a:srgbClr val="3846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организации.</a:t>
            </a: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ru-RU" dirty="0">
              <a:solidFill>
                <a:srgbClr val="3846A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47278"/>
            <a:ext cx="3816424" cy="644352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312946" y="987574"/>
            <a:ext cx="3409138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должно быть на слайде</a:t>
            </a:r>
          </a:p>
        </p:txBody>
      </p:sp>
    </p:spTree>
    <p:extLst>
      <p:ext uri="{BB962C8B-B14F-4D97-AF65-F5344CB8AC3E}">
        <p14:creationId xmlns:p14="http://schemas.microsoft.com/office/powerpoint/2010/main" val="369018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19737</TotalTime>
  <Words>315</Words>
  <Application>Microsoft Office PowerPoint</Application>
  <PresentationFormat>Экран (16:9)</PresentationFormat>
  <Paragraphs>65</Paragraphs>
  <Slides>8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Tahoma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Овчинников Александр Александрович</dc:creator>
  <cp:lastModifiedBy>Хандогина Дарья Владимировна</cp:lastModifiedBy>
  <cp:revision>487</cp:revision>
  <cp:lastPrinted>2025-06-03T10:28:28Z</cp:lastPrinted>
  <dcterms:created xsi:type="dcterms:W3CDTF">2023-09-21T09:05:37Z</dcterms:created>
  <dcterms:modified xsi:type="dcterms:W3CDTF">2025-06-10T15:09:30Z</dcterms:modified>
</cp:coreProperties>
</file>